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4" r:id="rId4"/>
    <p:sldId id="268" r:id="rId5"/>
    <p:sldId id="258" r:id="rId6"/>
    <p:sldId id="259" r:id="rId7"/>
    <p:sldId id="269" r:id="rId8"/>
    <p:sldId id="261" r:id="rId9"/>
    <p:sldId id="262" r:id="rId10"/>
    <p:sldId id="266" r:id="rId11"/>
    <p:sldId id="263" r:id="rId12"/>
    <p:sldId id="267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FB16EE-F03D-4530-B468-6FF0060A0170}">
          <p14:sldIdLst>
            <p14:sldId id="256"/>
            <p14:sldId id="257"/>
            <p14:sldId id="264"/>
            <p14:sldId id="268"/>
            <p14:sldId id="258"/>
            <p14:sldId id="259"/>
            <p14:sldId id="269"/>
            <p14:sldId id="261"/>
            <p14:sldId id="262"/>
            <p14:sldId id="266"/>
            <p14:sldId id="263"/>
            <p14:sldId id="267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0DB686-9E92-4A26-8AEB-718D70D56C49}" v="191" dt="2019-04-26T20:43:02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Fei Fang" userId="5bf7b03d7640e3fc" providerId="LiveId" clId="{F40DB686-9E92-4A26-8AEB-718D70D56C49}"/>
    <pc:docChg chg="undo custSel addSld delSld modSld addSection delSection modSection">
      <pc:chgData name="YiFei Fang" userId="5bf7b03d7640e3fc" providerId="LiveId" clId="{F40DB686-9E92-4A26-8AEB-718D70D56C49}" dt="2019-04-26T20:43:02.245" v="193" actId="20577"/>
      <pc:docMkLst>
        <pc:docMk/>
      </pc:docMkLst>
      <pc:sldChg chg="modNotesTx">
        <pc:chgData name="YiFei Fang" userId="5bf7b03d7640e3fc" providerId="LiveId" clId="{F40DB686-9E92-4A26-8AEB-718D70D56C49}" dt="2019-04-26T20:43:02.245" v="193" actId="20577"/>
        <pc:sldMkLst>
          <pc:docMk/>
          <pc:sldMk cId="1580964316" sldId="258"/>
        </pc:sldMkLst>
      </pc:sldChg>
      <pc:sldChg chg="modNotesTx">
        <pc:chgData name="YiFei Fang" userId="5bf7b03d7640e3fc" providerId="LiveId" clId="{F40DB686-9E92-4A26-8AEB-718D70D56C49}" dt="2019-04-26T20:42:38.013" v="138" actId="20577"/>
        <pc:sldMkLst>
          <pc:docMk/>
          <pc:sldMk cId="2594878679" sldId="264"/>
        </pc:sldMkLst>
      </pc:sldChg>
      <pc:sldChg chg="addSp delSp modSp add del">
        <pc:chgData name="YiFei Fang" userId="5bf7b03d7640e3fc" providerId="LiveId" clId="{F40DB686-9E92-4A26-8AEB-718D70D56C49}" dt="2019-04-26T19:19:02.216" v="93" actId="478"/>
        <pc:sldMkLst>
          <pc:docMk/>
          <pc:sldMk cId="4066041895" sldId="269"/>
        </pc:sldMkLst>
        <pc:spChg chg="mod">
          <ac:chgData name="YiFei Fang" userId="5bf7b03d7640e3fc" providerId="LiveId" clId="{F40DB686-9E92-4A26-8AEB-718D70D56C49}" dt="2019-04-26T19:14:46.161" v="49" actId="20577"/>
          <ac:spMkLst>
            <pc:docMk/>
            <pc:sldMk cId="4066041895" sldId="269"/>
            <ac:spMk id="2" creationId="{89F9CC32-A785-4DE5-B830-0350AAF7291D}"/>
          </ac:spMkLst>
        </pc:spChg>
        <pc:spChg chg="del">
          <ac:chgData name="YiFei Fang" userId="5bf7b03d7640e3fc" providerId="LiveId" clId="{F40DB686-9E92-4A26-8AEB-718D70D56C49}" dt="2019-04-26T19:13:01.379" v="11"/>
          <ac:spMkLst>
            <pc:docMk/>
            <pc:sldMk cId="4066041895" sldId="269"/>
            <ac:spMk id="3" creationId="{8ECE45F1-A0C2-41DE-A194-A8D6EC40EF38}"/>
          </ac:spMkLst>
        </pc:spChg>
        <pc:graphicFrameChg chg="add del mod modGraphic">
          <ac:chgData name="YiFei Fang" userId="5bf7b03d7640e3fc" providerId="LiveId" clId="{F40DB686-9E92-4A26-8AEB-718D70D56C49}" dt="2019-04-26T19:19:02.216" v="93" actId="478"/>
          <ac:graphicFrameMkLst>
            <pc:docMk/>
            <pc:sldMk cId="4066041895" sldId="269"/>
            <ac:graphicFrameMk id="21" creationId="{D1C2337C-9793-4B23-BD15-A51E9FA7AB4C}"/>
          </ac:graphicFrameMkLst>
        </pc:graphicFrameChg>
        <pc:picChg chg="add mod">
          <ac:chgData name="YiFei Fang" userId="5bf7b03d7640e3fc" providerId="LiveId" clId="{F40DB686-9E92-4A26-8AEB-718D70D56C49}" dt="2019-04-26T19:17:06.557" v="79" actId="14100"/>
          <ac:picMkLst>
            <pc:docMk/>
            <pc:sldMk cId="4066041895" sldId="269"/>
            <ac:picMk id="5" creationId="{9842C6A0-1607-43E6-B6BE-4D75752E5303}"/>
          </ac:picMkLst>
        </pc:picChg>
        <pc:picChg chg="add mod">
          <ac:chgData name="YiFei Fang" userId="5bf7b03d7640e3fc" providerId="LiveId" clId="{F40DB686-9E92-4A26-8AEB-718D70D56C49}" dt="2019-04-26T19:17:16.631" v="81" actId="14100"/>
          <ac:picMkLst>
            <pc:docMk/>
            <pc:sldMk cId="4066041895" sldId="269"/>
            <ac:picMk id="7" creationId="{A776ECBD-F0BC-4D1F-A00C-C7E6773649DF}"/>
          </ac:picMkLst>
        </pc:picChg>
        <pc:picChg chg="add mod">
          <ac:chgData name="YiFei Fang" userId="5bf7b03d7640e3fc" providerId="LiveId" clId="{F40DB686-9E92-4A26-8AEB-718D70D56C49}" dt="2019-04-26T19:17:51.106" v="89" actId="1076"/>
          <ac:picMkLst>
            <pc:docMk/>
            <pc:sldMk cId="4066041895" sldId="269"/>
            <ac:picMk id="9" creationId="{788B0B7D-5942-40A0-8E3C-EBAF7D1BA195}"/>
          </ac:picMkLst>
        </pc:picChg>
        <pc:picChg chg="add mod">
          <ac:chgData name="YiFei Fang" userId="5bf7b03d7640e3fc" providerId="LiveId" clId="{F40DB686-9E92-4A26-8AEB-718D70D56C49}" dt="2019-04-26T19:16:56.872" v="76" actId="14100"/>
          <ac:picMkLst>
            <pc:docMk/>
            <pc:sldMk cId="4066041895" sldId="269"/>
            <ac:picMk id="11" creationId="{50069D76-EC50-45E4-9DA7-46EE0E62ABC5}"/>
          </ac:picMkLst>
        </pc:picChg>
        <pc:picChg chg="add mod">
          <ac:chgData name="YiFei Fang" userId="5bf7b03d7640e3fc" providerId="LiveId" clId="{F40DB686-9E92-4A26-8AEB-718D70D56C49}" dt="2019-04-26T19:16:44.655" v="74" actId="1076"/>
          <ac:picMkLst>
            <pc:docMk/>
            <pc:sldMk cId="4066041895" sldId="269"/>
            <ac:picMk id="13" creationId="{37A34CA9-D5B9-40DB-8F31-897CB3D28892}"/>
          </ac:picMkLst>
        </pc:picChg>
        <pc:picChg chg="add mod">
          <ac:chgData name="YiFei Fang" userId="5bf7b03d7640e3fc" providerId="LiveId" clId="{F40DB686-9E92-4A26-8AEB-718D70D56C49}" dt="2019-04-26T19:16:27.383" v="70" actId="14100"/>
          <ac:picMkLst>
            <pc:docMk/>
            <pc:sldMk cId="4066041895" sldId="269"/>
            <ac:picMk id="15" creationId="{CF99F0CA-39A3-4782-BFB5-09EF30624F81}"/>
          </ac:picMkLst>
        </pc:picChg>
        <pc:picChg chg="add mod">
          <ac:chgData name="YiFei Fang" userId="5bf7b03d7640e3fc" providerId="LiveId" clId="{F40DB686-9E92-4A26-8AEB-718D70D56C49}" dt="2019-04-26T19:16:39.184" v="73" actId="1076"/>
          <ac:picMkLst>
            <pc:docMk/>
            <pc:sldMk cId="4066041895" sldId="269"/>
            <ac:picMk id="17" creationId="{CCB8BBA7-3346-4548-97F4-55B6C3687592}"/>
          </ac:picMkLst>
        </pc:picChg>
        <pc:picChg chg="add mod">
          <ac:chgData name="YiFei Fang" userId="5bf7b03d7640e3fc" providerId="LiveId" clId="{F40DB686-9E92-4A26-8AEB-718D70D56C49}" dt="2019-04-26T19:16:01.166" v="66" actId="1076"/>
          <ac:picMkLst>
            <pc:docMk/>
            <pc:sldMk cId="4066041895" sldId="269"/>
            <ac:picMk id="19" creationId="{9D0EBDE4-6929-40D2-BA22-76B802C496BD}"/>
          </ac:picMkLst>
        </pc:picChg>
      </pc:sldChg>
      <pc:sldChg chg="addSp delSp modSp add del">
        <pc:chgData name="YiFei Fang" userId="5bf7b03d7640e3fc" providerId="LiveId" clId="{F40DB686-9E92-4A26-8AEB-718D70D56C49}" dt="2019-04-26T19:12:20.608" v="10" actId="2696"/>
        <pc:sldMkLst>
          <pc:docMk/>
          <pc:sldMk cId="344703706" sldId="270"/>
        </pc:sldMkLst>
        <pc:spChg chg="mod">
          <ac:chgData name="YiFei Fang" userId="5bf7b03d7640e3fc" providerId="LiveId" clId="{F40DB686-9E92-4A26-8AEB-718D70D56C49}" dt="2019-04-26T19:11:47.314" v="6" actId="1076"/>
          <ac:spMkLst>
            <pc:docMk/>
            <pc:sldMk cId="344703706" sldId="270"/>
            <ac:spMk id="2" creationId="{B0CAB5FC-D31D-4219-A454-4606C86DF18C}"/>
          </ac:spMkLst>
        </pc:spChg>
        <pc:spChg chg="add del mod">
          <ac:chgData name="YiFei Fang" userId="5bf7b03d7640e3fc" providerId="LiveId" clId="{F40DB686-9E92-4A26-8AEB-718D70D56C49}" dt="2019-04-26T19:11:51.222" v="8" actId="478"/>
          <ac:spMkLst>
            <pc:docMk/>
            <pc:sldMk cId="344703706" sldId="270"/>
            <ac:spMk id="4" creationId="{A00EE676-3FF1-4825-A73B-D0E79023019A}"/>
          </ac:spMkLst>
        </pc:spChg>
        <pc:picChg chg="add del">
          <ac:chgData name="YiFei Fang" userId="5bf7b03d7640e3fc" providerId="LiveId" clId="{F40DB686-9E92-4A26-8AEB-718D70D56C49}" dt="2019-04-26T19:11:51.222" v="8" actId="478"/>
          <ac:picMkLst>
            <pc:docMk/>
            <pc:sldMk cId="344703706" sldId="270"/>
            <ac:picMk id="10" creationId="{8BC163D4-EB27-4ED9-B530-F2282169BAB0}"/>
          </ac:picMkLst>
        </pc:picChg>
        <pc:picChg chg="add del">
          <ac:chgData name="YiFei Fang" userId="5bf7b03d7640e3fc" providerId="LiveId" clId="{F40DB686-9E92-4A26-8AEB-718D70D56C49}" dt="2019-04-26T19:11:51.222" v="8" actId="478"/>
          <ac:picMkLst>
            <pc:docMk/>
            <pc:sldMk cId="344703706" sldId="270"/>
            <ac:picMk id="12" creationId="{7A80A3CB-EFD1-4C7F-B01D-668F7834C5B2}"/>
          </ac:picMkLst>
        </pc:picChg>
      </pc:sldChg>
      <pc:sldChg chg="addSp delSp modSp new add del">
        <pc:chgData name="YiFei Fang" userId="5bf7b03d7640e3fc" providerId="LiveId" clId="{F40DB686-9E92-4A26-8AEB-718D70D56C49}" dt="2019-04-26T19:19:23.631" v="97" actId="2696"/>
        <pc:sldMkLst>
          <pc:docMk/>
          <pc:sldMk cId="1641725986" sldId="270"/>
        </pc:sldMkLst>
        <pc:spChg chg="del">
          <ac:chgData name="YiFei Fang" userId="5bf7b03d7640e3fc" providerId="LiveId" clId="{F40DB686-9E92-4A26-8AEB-718D70D56C49}" dt="2019-04-26T19:19:16.669" v="95"/>
          <ac:spMkLst>
            <pc:docMk/>
            <pc:sldMk cId="1641725986" sldId="270"/>
            <ac:spMk id="3" creationId="{84D05986-9756-45D1-9153-E19845E7EA44}"/>
          </ac:spMkLst>
        </pc:spChg>
        <pc:graphicFrameChg chg="add del modGraphic">
          <ac:chgData name="YiFei Fang" userId="5bf7b03d7640e3fc" providerId="LiveId" clId="{F40DB686-9E92-4A26-8AEB-718D70D56C49}" dt="2019-04-26T19:19:20.693" v="96" actId="478"/>
          <ac:graphicFrameMkLst>
            <pc:docMk/>
            <pc:sldMk cId="1641725986" sldId="270"/>
            <ac:graphicFrameMk id="5" creationId="{C02C0264-3750-48E0-8D38-45D2592A98F6}"/>
          </ac:graphicFrameMkLst>
        </pc:graphicFrame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26T07:07:06.8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2302 1,'0'4,"0"0,0 0,-1 0,0-1,1 1,-1 0,-1 0,1 0,-1-1,1 1,-1-1,0 1,0-1,-1 0,1 0,-1 0,-2 3,-4 2,-1-1,0 1,0-2,-11 7,-30 20,19-8,0-1,-2-2,-20 9,10-4,-32 23,50-32,-1-1,-16 7,16-10,1 1,-23 18,-80 55,-10 5,88-57,-63 50,-65 51,105-85,49-35,0 0,2 2,0 0,0 3,11-11,-1-1,1 0,-2-1,1 0,-1-1,-5 1,4-1,0 1,0 0,1 1,0 0,0 2,-21 18,-2-2,0-2,-11 4,-44 32,68-46,-1-1,-11 5,11-8,1 2,-20 15,8-4,-2-1,-1-3,-1-1,-7 1,39-17,0 0,0 1,1 0,-1 0,1 1,0 0,0 0,1 0,-4 6,9-7,9-6,7-5,46-31,-1-3,9-12,-49 38,0 2,20-10,32-20,-9 0,1 3,16-4,-40 22,21-11,1 3,19-4,-34 16,0-3,14-9,7-3,2 2,1 4,19-3,-68 21,-1 0,20-12,-23 10,0 2,1 0,0 1,1 0,30-6,23-6,0 3,11 2,-67 11,0-1,0-1,0 0,-1-1,3-2,58-19,62-3,36 1,-149 22,8 0,-56 36,3-15,-2-1,0-1,0-1,-1-1,0 0,-10 1,-56 26,-53 45,102-63,1 2,1 1,-20 17,26-19,0-2,-1-1,-8 2,7-4,1 2,1 0,-3 6,8-7,0-1,-1-1,0-1,-3-1,-4 2,0 2,-8 7,3 0,0-2,-1-2,-7 2,16-9,1 2,1 1,0 1,-15 13,27-19,0 0,0-1,-10 3,11-6,0 2,1-1,0 2,-13 10,8-4,0-1,-1-1,-1 0,0-2,0-1,-1 0,0-2,-1 0,0-2,-8 1,6-2,-1 1,1 1,0 2,0 0,1 2,-8 5,-42 21,54-30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26T07:07:08.4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488 0,'-10'1,"-1"1,1 0,0 0,-1 1,1 1,0-1,1 2,-1-1,-7 6,-40 16,33-18,-18 6,0 1,1 3,1 1,1 2,-20 15,40-24,2-1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26T07:07:11.8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3061 1,'-9'0,"0"0,-1 1,1 1,0-1,0 2,0-1,0 1,0 1,-6 3,-6 4,0 2,1 1,0 1,-10 7,-36 18,43-27,0 1,-10 9,-28 20,42-32,2 0,0 2,0 0,1 1,-1 3,-142 144,-21 19,2-5,21-19,145-146,0-1,0 0,-6 2,-33 26,50-37,-12 13,0-2,-1 1,-1-2,0 0,-13 6,12-6,-1 0,2 1,-1 1,-5 5,6-3,-1-2,-1 0,0-1,-1 0,-13 4,-18 10,1 2,1 1,1 4,-79 53,37-32,57-36,1 1,1 2,-11 10,-2 2,-1-1,-32 16,71-45,-8 7,0-1,1 1,-6 8,6-7,0 0,0-1,-8 4,-191 129,155-111,36-22,0 2,1 1,0 0,1 1,-5 5,11-9,-1 0,0-1,0-1,0 0,-1-1,-11 4,9-3,-1 0,2 0,-1 2,-8 6,20-12,-20 14,1 2,1 1,-5 5,14-11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CBCF2-CBFB-4CC7-954A-B0146C23A62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D703C-4AC6-42D3-B563-CD586E710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8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 Introduction</a:t>
            </a:r>
          </a:p>
          <a:p>
            <a:r>
              <a:rPr lang="en-US"/>
              <a:t>The global electrical circuit can be thought of as a leaky </a:t>
            </a:r>
            <a:r>
              <a:rPr lang="en-US" err="1"/>
              <a:t>sphericalcapacitor,wheretheearth'ssurfaceisthenegatively</a:t>
            </a:r>
            <a:r>
              <a:rPr lang="en-US"/>
              <a:t> </a:t>
            </a:r>
            <a:r>
              <a:rPr lang="en-US" err="1"/>
              <a:t>chargedinnershellandtheearth'sionosphereisthepositively</a:t>
            </a:r>
            <a:r>
              <a:rPr lang="en-US"/>
              <a:t> </a:t>
            </a:r>
            <a:r>
              <a:rPr lang="en-US" err="1"/>
              <a:t>chargedouterlayer.Sincetheatmosphericconductivityislow</a:t>
            </a:r>
            <a:r>
              <a:rPr lang="en-US"/>
              <a:t>, </a:t>
            </a:r>
            <a:r>
              <a:rPr lang="en-US" err="1"/>
              <a:t>butnon</a:t>
            </a:r>
            <a:r>
              <a:rPr lang="en-US"/>
              <a:t>-zero(about1014(</a:t>
            </a:r>
            <a:r>
              <a:rPr lang="en-US" err="1"/>
              <a:t>Ωm</a:t>
            </a:r>
            <a:r>
              <a:rPr lang="en-US"/>
              <a:t>)−1),</a:t>
            </a:r>
            <a:r>
              <a:rPr lang="en-US" err="1"/>
              <a:t>neartheearth'ssurfaceand</a:t>
            </a:r>
            <a:r>
              <a:rPr lang="en-US"/>
              <a:t> increases exponentially with height, most of the positive </a:t>
            </a:r>
            <a:r>
              <a:rPr lang="en-US" err="1"/>
              <a:t>chargeintheatmosphereresidesnearthesurface</a:t>
            </a:r>
            <a:r>
              <a:rPr lang="en-US"/>
              <a:t>(90%within 5 km). The global circuit maintains a potential of 150–600 kV (mean of about 280 kV) between the earth and the bottom of theDregionionosphereat60–90kmaltitude,whichresultsin afairweatherverticalelectricﬁeldofabout−100V/</a:t>
            </a:r>
            <a:r>
              <a:rPr lang="en-US" err="1"/>
              <a:t>mnearthe</a:t>
            </a:r>
            <a:r>
              <a:rPr lang="en-US"/>
              <a:t> earth's surface (Roble and </a:t>
            </a:r>
            <a:r>
              <a:rPr lang="en-US" err="1"/>
              <a:t>Tzur</a:t>
            </a:r>
            <a:r>
              <a:rPr lang="en-US"/>
              <a:t>, 1986) (note that here and throughout this analysis a positive electric ﬁeld indicates the direction of motion of a positive test charge). Since these fair weather charges remain quasi-stable over time, a driving mechanism must exist that supports this charge distribution</a:t>
            </a:r>
          </a:p>
          <a:p>
            <a:r>
              <a:rPr lang="en-US" err="1"/>
              <a:t>andtheresultingfairweatherelectric</a:t>
            </a:r>
            <a:r>
              <a:rPr lang="en-US"/>
              <a:t> </a:t>
            </a:r>
            <a:r>
              <a:rPr lang="en-US" err="1"/>
              <a:t>ﬁeld.Withoutadriving</a:t>
            </a:r>
            <a:r>
              <a:rPr lang="en-US"/>
              <a:t> mechanism, the earth-ionosphere capacitor would discharge in less than 1 h (Roble and Tzur,1986).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D703C-4AC6-42D3-B563-CD586E7107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41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 the 5 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D703C-4AC6-42D3-B563-CD586E7107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79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Electric field comes first after </a:t>
            </a:r>
            <a:r>
              <a:rPr lang="en-US" err="1"/>
              <a:t>ut</a:t>
            </a:r>
            <a:r>
              <a:rPr lang="en-US"/>
              <a:t>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D703C-4AC6-42D3-B563-CD586E7107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86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6386-A232-4A99-9FBC-393D774ED27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B91E-AC73-4793-B847-F703CF2F367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683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6386-A232-4A99-9FBC-393D774ED27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B91E-AC73-4793-B847-F703CF2F3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44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6386-A232-4A99-9FBC-393D774ED27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B91E-AC73-4793-B847-F703CF2F3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52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6386-A232-4A99-9FBC-393D774ED27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B91E-AC73-4793-B847-F703CF2F3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6386-A232-4A99-9FBC-393D774ED27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B91E-AC73-4793-B847-F703CF2F367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583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6386-A232-4A99-9FBC-393D774ED27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B91E-AC73-4793-B847-F703CF2F3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0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6386-A232-4A99-9FBC-393D774ED27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B91E-AC73-4793-B847-F703CF2F3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98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6386-A232-4A99-9FBC-393D774ED27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B91E-AC73-4793-B847-F703CF2F3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23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6386-A232-4A99-9FBC-393D774ED27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B91E-AC73-4793-B847-F703CF2F3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65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D316386-A232-4A99-9FBC-393D774ED27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DBB91E-AC73-4793-B847-F703CF2F3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6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6386-A232-4A99-9FBC-393D774ED27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B91E-AC73-4793-B847-F703CF2F3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8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D316386-A232-4A99-9FBC-393D774ED27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6DBB91E-AC73-4793-B847-F703CF2F367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68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mail.digipen.edu/roundcube/?_task=mail&amp;_action=get&amp;_mbox=INBOX&amp;_uid=6023&amp;_part=2&amp;_frame=1&amp;_extwin=1" TargetMode="External"/><Relationship Id="rId2" Type="http://schemas.openxmlformats.org/officeDocument/2006/relationships/hyperlink" Target="https://journals.ametsoc.org/doi/pdf/10.1175/2009JAS3248.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mail.digipen.edu/roundcube/?_task=mail&amp;_action=get&amp;_mbox=INBOX&amp;_uid=6532&amp;_part=2&amp;_frame=1&amp;_extwin=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17EF8D-1654-483D-90A4-8AD0F39649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Effect of Lightning and Precipitation on Global Electric Circuit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FFED12-97A0-46E6-8E55-9368E0B62B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Yifei Fang</a:t>
            </a:r>
          </a:p>
          <a:p>
            <a:r>
              <a:rPr lang="en-US"/>
              <a:t>April 24, 2019</a:t>
            </a:r>
          </a:p>
          <a:p>
            <a:r>
              <a:rPr lang="en-US"/>
              <a:t>Advisor: Professor Jeremy Thomas  Professor Natalia </a:t>
            </a:r>
            <a:r>
              <a:rPr lang="en-US" err="1"/>
              <a:t>Solorzano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06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3E69D-7ABC-42F5-A4E2-8697BE5F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Gridded Data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E7CAC9-06E4-4ED7-AC44-9C9C05622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96" y="1798320"/>
            <a:ext cx="8181813" cy="402272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CB60F4-BB23-44AE-9227-55A057A677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29" t="39895" r="41874" b="49526"/>
          <a:stretch/>
        </p:blipFill>
        <p:spPr>
          <a:xfrm>
            <a:off x="8716172" y="1798320"/>
            <a:ext cx="1880147" cy="1630680"/>
          </a:xfrm>
          <a:prstGeom prst="ellipse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204DC7B0-FC1B-48DC-85C4-9290F7E674E2}"/>
              </a:ext>
            </a:extLst>
          </p:cNvPr>
          <p:cNvSpPr/>
          <p:nvPr/>
        </p:nvSpPr>
        <p:spPr>
          <a:xfrm>
            <a:off x="8716172" y="1798320"/>
            <a:ext cx="1880146" cy="163068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6325CE0C-8EA6-4E6A-9C3E-1AEC97B682A7}"/>
              </a:ext>
            </a:extLst>
          </p:cNvPr>
          <p:cNvSpPr/>
          <p:nvPr/>
        </p:nvSpPr>
        <p:spPr>
          <a:xfrm rot="15458030">
            <a:off x="6978520" y="1480173"/>
            <a:ext cx="373429" cy="3313507"/>
          </a:xfrm>
          <a:prstGeom prst="triangl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15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E0F7B7-0889-4997-A6EC-01134D610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Software Structure</a:t>
            </a:r>
          </a:p>
        </p:txBody>
      </p:sp>
      <p:pic>
        <p:nvPicPr>
          <p:cNvPr id="20" name="内容占位符 3" descr="图片包含 屏幕截图&#10;&#10;描述已自动生成">
            <a:extLst>
              <a:ext uri="{FF2B5EF4-FFF2-40B4-BE49-F238E27FC236}">
                <a16:creationId xmlns:a16="http://schemas.microsoft.com/office/drawing/2014/main" id="{1C791287-7055-4A05-8F14-7E6AAA90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982501"/>
            <a:ext cx="6909801" cy="4629566"/>
          </a:xfrm>
          <a:prstGeom prst="rect">
            <a:avLst/>
          </a:prstGeom>
        </p:spPr>
      </p:pic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1772532F-42B1-4C0A-AAFB-AC807C76C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0379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1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5ED054-12C9-4655-B77D-679B8937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pic>
        <p:nvPicPr>
          <p:cNvPr id="4" name="内容占位符 3" descr="图片包含 文字, 地图&#10;&#10;描述已自动生成">
            <a:extLst>
              <a:ext uri="{FF2B5EF4-FFF2-40B4-BE49-F238E27FC236}">
                <a16:creationId xmlns:a16="http://schemas.microsoft.com/office/drawing/2014/main" id="{FFC90ADB-C975-4135-A913-E87BF78D6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188" y="640081"/>
            <a:ext cx="6563839" cy="5054156"/>
          </a:xfrm>
          <a:prstGeom prst="rect">
            <a:avLst/>
          </a:prstGeom>
        </p:spPr>
      </p:pic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4619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FACA1-62EC-4492-911B-D9C81651F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799A1B-E4AB-4185-80A9-106682651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https://journals.ametsoc.org/doi/pdf/10.1175/2009JAS3248.1</a:t>
            </a:r>
            <a:endParaRPr lang="en-US"/>
          </a:p>
          <a:p>
            <a:r>
              <a:rPr lang="en-US">
                <a:hlinkClick r:id="rId3"/>
              </a:rPr>
              <a:t>https://webmail.digipen.edu/roundcube/?_task=mail&amp;_action=get&amp;_mbox=INBOX&amp;_uid=6023&amp;_part=2&amp;_frame=1&amp;_extwin=1</a:t>
            </a:r>
            <a:endParaRPr lang="en-US"/>
          </a:p>
          <a:p>
            <a:r>
              <a:rPr lang="en-US">
                <a:hlinkClick r:id="rId4"/>
              </a:rPr>
              <a:t>https://webmail.digipen.edu/roundcube/?_task=mail&amp;_action=get&amp;_mbox=INBOX&amp;_uid=6532&amp;_part=2&amp;_frame=1&amp;_extwin=1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59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5E881-D86A-498D-9A14-7430BBB0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Electric Circuit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62C2426-5573-448D-9BD5-309AB1592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5363633" cy="4022725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9B8A77D-7B23-4325-A95A-61E233B5EF47}"/>
              </a:ext>
            </a:extLst>
          </p:cNvPr>
          <p:cNvSpPr/>
          <p:nvPr/>
        </p:nvSpPr>
        <p:spPr>
          <a:xfrm>
            <a:off x="5000264" y="4094674"/>
            <a:ext cx="1909822" cy="951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93D3CC-4041-497D-890A-EBA3D29D67FD}"/>
              </a:ext>
            </a:extLst>
          </p:cNvPr>
          <p:cNvSpPr txBox="1"/>
          <p:nvPr/>
        </p:nvSpPr>
        <p:spPr>
          <a:xfrm>
            <a:off x="6319520" y="2123440"/>
            <a:ext cx="449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Motivation &amp; Use Model</a:t>
            </a:r>
            <a:endParaRPr lang="en-US" sz="2000" b="1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753BC4-376E-428E-BF9C-1BF6BDA97881}"/>
              </a:ext>
            </a:extLst>
          </p:cNvPr>
          <p:cNvSpPr txBox="1"/>
          <p:nvPr/>
        </p:nvSpPr>
        <p:spPr>
          <a:xfrm>
            <a:off x="6309360" y="2763326"/>
            <a:ext cx="45037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Find out what is driving the Global Electric Circuit</a:t>
            </a:r>
          </a:p>
          <a:p>
            <a:endParaRPr lang="en-US"/>
          </a:p>
          <a:p>
            <a:r>
              <a:rPr lang="en-US"/>
              <a:t>Measurements of fair weather electric field + current density for several day</a:t>
            </a:r>
          </a:p>
          <a:p>
            <a:endParaRPr lang="en-US"/>
          </a:p>
          <a:p>
            <a:r>
              <a:rPr lang="en-US"/>
              <a:t>The major use model is to test the hypothesis that thunderstorm is the primary driver for global circuit [1]</a:t>
            </a:r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02B5C735-ABDD-4ADD-81B5-F81C247C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[1] Project Summary Jeremy Thomas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8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3B697D8-7891-4C1B-B4BE-24024607E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Back Ground Info</a:t>
            </a:r>
          </a:p>
        </p:txBody>
      </p:sp>
      <p:pic>
        <p:nvPicPr>
          <p:cNvPr id="5" name="内容占位符 4" descr="图片包含 文字&#10;&#10;描述已自动生成">
            <a:extLst>
              <a:ext uri="{FF2B5EF4-FFF2-40B4-BE49-F238E27FC236}">
                <a16:creationId xmlns:a16="http://schemas.microsoft.com/office/drawing/2014/main" id="{67589C3C-7C5A-4C77-AFEE-8D11B3430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8765" y="-288949"/>
            <a:ext cx="3922683" cy="691221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56B82E-E3F2-4ED6-A01C-61AA1B664BAB}"/>
              </a:ext>
            </a:extLst>
          </p:cNvPr>
          <p:cNvSpPr/>
          <p:nvPr/>
        </p:nvSpPr>
        <p:spPr>
          <a:xfrm>
            <a:off x="2357120" y="3779521"/>
            <a:ext cx="1661160" cy="27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FB617E-7A46-4352-8BA0-96A770D1B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[1] Atmospheric Global Circuit Variations from Vostok and Concordia Electric Field Measurements  G. B. Burns MARCH 2017 </a:t>
            </a:r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2060BD-AA6E-4B75-8149-0934724C6555}"/>
              </a:ext>
            </a:extLst>
          </p:cNvPr>
          <p:cNvSpPr txBox="1"/>
          <p:nvPr/>
        </p:nvSpPr>
        <p:spPr>
          <a:xfrm>
            <a:off x="6435524" y="5128501"/>
            <a:ext cx="62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594878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3B697D8-7891-4C1B-B4BE-24024607E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Back Ground Info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7374E6-3451-4768-B06E-BC5B0BBA7C30}"/>
              </a:ext>
            </a:extLst>
          </p:cNvPr>
          <p:cNvSpPr txBox="1"/>
          <p:nvPr/>
        </p:nvSpPr>
        <p:spPr>
          <a:xfrm>
            <a:off x="1207658" y="1694646"/>
            <a:ext cx="5868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Global Electric Circuit Balloon Project</a:t>
            </a:r>
            <a:endParaRPr lang="en-US" sz="2800" b="1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FB3FA3D-2873-4CB6-A8C5-E3C82B091B66}"/>
              </a:ext>
            </a:extLst>
          </p:cNvPr>
          <p:cNvSpPr txBox="1"/>
          <p:nvPr/>
        </p:nvSpPr>
        <p:spPr>
          <a:xfrm>
            <a:off x="1207658" y="2495803"/>
            <a:ext cx="45037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30km+ altitude</a:t>
            </a:r>
          </a:p>
          <a:p>
            <a:endParaRPr lang="en-US" sz="2400"/>
          </a:p>
          <a:p>
            <a:r>
              <a:rPr lang="en-US" sz="2400"/>
              <a:t>Clean measurement of high time resolution current density</a:t>
            </a:r>
          </a:p>
        </p:txBody>
      </p:sp>
    </p:spTree>
    <p:extLst>
      <p:ext uri="{BB962C8B-B14F-4D97-AF65-F5344CB8AC3E}">
        <p14:creationId xmlns:p14="http://schemas.microsoft.com/office/powerpoint/2010/main" val="1647959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6E8364C-EBF0-4E6C-AFC3-32D0D968C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Similar Work</a:t>
            </a:r>
          </a:p>
        </p:txBody>
      </p:sp>
      <p:pic>
        <p:nvPicPr>
          <p:cNvPr id="45" name="内容占位符 3" descr="图片包含 文字, 地图&#10;&#10;描述已自动生成">
            <a:extLst>
              <a:ext uri="{FF2B5EF4-FFF2-40B4-BE49-F238E27FC236}">
                <a16:creationId xmlns:a16="http://schemas.microsoft.com/office/drawing/2014/main" id="{45CCD2B3-BC30-49C8-B261-4DDB1AD16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56"/>
          <a:stretch/>
        </p:blipFill>
        <p:spPr>
          <a:xfrm>
            <a:off x="635457" y="694862"/>
            <a:ext cx="5131653" cy="349317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片包含 文字, 地图&#10;&#10;描述已自动生成">
            <a:extLst>
              <a:ext uri="{FF2B5EF4-FFF2-40B4-BE49-F238E27FC236}">
                <a16:creationId xmlns:a16="http://schemas.microsoft.com/office/drawing/2014/main" id="{2AD27EB7-96E2-4001-902A-F25DDAEEE3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41"/>
          <a:stretch/>
        </p:blipFill>
        <p:spPr>
          <a:xfrm>
            <a:off x="6402567" y="697125"/>
            <a:ext cx="5067644" cy="347505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2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952BDF7-97B0-449A-89F0-0EF4709623FA}"/>
              </a:ext>
            </a:extLst>
          </p:cNvPr>
          <p:cNvCxnSpPr/>
          <p:nvPr/>
        </p:nvCxnSpPr>
        <p:spPr>
          <a:xfrm>
            <a:off x="4470400" y="1158240"/>
            <a:ext cx="5740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BD04FB9-C448-4512-90F7-F9816B5B0522}"/>
              </a:ext>
            </a:extLst>
          </p:cNvPr>
          <p:cNvCxnSpPr>
            <a:cxnSpLocks/>
          </p:cNvCxnSpPr>
          <p:nvPr/>
        </p:nvCxnSpPr>
        <p:spPr>
          <a:xfrm flipV="1">
            <a:off x="4470400" y="1412240"/>
            <a:ext cx="5740400" cy="4408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1E3FE3A-27FE-4491-B285-8FD5C25D7D1E}"/>
              </a:ext>
            </a:extLst>
          </p:cNvPr>
          <p:cNvCxnSpPr>
            <a:cxnSpLocks/>
          </p:cNvCxnSpPr>
          <p:nvPr/>
        </p:nvCxnSpPr>
        <p:spPr>
          <a:xfrm>
            <a:off x="1691640" y="3248438"/>
            <a:ext cx="58572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8AB8E3E7-5B8D-4D20-9FBE-36334AE0FCAC}"/>
              </a:ext>
            </a:extLst>
          </p:cNvPr>
          <p:cNvCxnSpPr>
            <a:cxnSpLocks/>
          </p:cNvCxnSpPr>
          <p:nvPr/>
        </p:nvCxnSpPr>
        <p:spPr>
          <a:xfrm>
            <a:off x="1691640" y="2709958"/>
            <a:ext cx="5857240" cy="35836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2A06C9F5-229D-4B78-960C-1035C09C055D}"/>
                  </a:ext>
                </a:extLst>
              </p14:cNvPr>
              <p14:cNvContentPartPr/>
              <p14:nvPr/>
            </p14:nvContentPartPr>
            <p14:xfrm>
              <a:off x="3417800" y="1543920"/>
              <a:ext cx="829080" cy="63864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2A06C9F5-229D-4B78-960C-1035C09C05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63800" y="1435920"/>
                <a:ext cx="936720" cy="8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7CD7A172-03C5-4875-9B32-E773B03C4A7D}"/>
                  </a:ext>
                </a:extLst>
              </p14:cNvPr>
              <p14:cNvContentPartPr/>
              <p14:nvPr/>
            </p14:nvContentPartPr>
            <p14:xfrm>
              <a:off x="3309080" y="2153760"/>
              <a:ext cx="176040" cy="7812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7CD7A172-03C5-4875-9B32-E773B03C4A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55080" y="2045760"/>
                <a:ext cx="28368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940248B5-13F5-41A1-8B40-85FF4A02072D}"/>
                  </a:ext>
                </a:extLst>
              </p14:cNvPr>
              <p14:cNvContentPartPr/>
              <p14:nvPr/>
            </p14:nvContentPartPr>
            <p14:xfrm>
              <a:off x="9199760" y="1330440"/>
              <a:ext cx="1102320" cy="80820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940248B5-13F5-41A1-8B40-85FF4A0207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45742" y="1222440"/>
                <a:ext cx="1209995" cy="1023840"/>
              </a:xfrm>
              <a:prstGeom prst="rect">
                <a:avLst/>
              </a:prstGeom>
            </p:spPr>
          </p:pic>
        </mc:Fallback>
      </mc:AlternateContent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5A0A61C-95C2-40A6-A922-464D2B191174}"/>
              </a:ext>
            </a:extLst>
          </p:cNvPr>
          <p:cNvCxnSpPr/>
          <p:nvPr/>
        </p:nvCxnSpPr>
        <p:spPr>
          <a:xfrm>
            <a:off x="3201283" y="2357120"/>
            <a:ext cx="0" cy="14325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B14F5000-8543-4FF7-AB29-7F2F67F87019}"/>
              </a:ext>
            </a:extLst>
          </p:cNvPr>
          <p:cNvCxnSpPr/>
          <p:nvPr/>
        </p:nvCxnSpPr>
        <p:spPr>
          <a:xfrm>
            <a:off x="9052560" y="2357120"/>
            <a:ext cx="0" cy="14325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页脚占位符 49">
            <a:extLst>
              <a:ext uri="{FF2B5EF4-FFF2-40B4-BE49-F238E27FC236}">
                <a16:creationId xmlns:a16="http://schemas.microsoft.com/office/drawing/2014/main" id="{E1C8295C-3229-49F3-8BFE-C0532AA8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[1] Diurnal Variations of Global Thunderstorms and Electriﬁed Shower Clouds and Their Contribution to the Global Electrical Circuit CHUNTAO LIU Feb 2010</a:t>
            </a:r>
          </a:p>
          <a:p>
            <a:endParaRPr 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7892EB4-6855-45F1-AA8E-FB5AEA2C8630}"/>
              </a:ext>
            </a:extLst>
          </p:cNvPr>
          <p:cNvSpPr txBox="1"/>
          <p:nvPr/>
        </p:nvSpPr>
        <p:spPr>
          <a:xfrm>
            <a:off x="2316472" y="3802851"/>
            <a:ext cx="49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[1]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527118D-5659-4426-918F-DEF331512B08}"/>
              </a:ext>
            </a:extLst>
          </p:cNvPr>
          <p:cNvSpPr txBox="1"/>
          <p:nvPr/>
        </p:nvSpPr>
        <p:spPr>
          <a:xfrm>
            <a:off x="8231495" y="3833446"/>
            <a:ext cx="49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58096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0CAB5FC-D31D-4219-A454-4606C86D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Our Plots</a:t>
            </a:r>
          </a:p>
        </p:txBody>
      </p:sp>
      <p:pic>
        <p:nvPicPr>
          <p:cNvPr id="10" name="内容占位符 9" descr="图片包含 文字, 地图&#10;&#10;描述已自动生成">
            <a:extLst>
              <a:ext uri="{FF2B5EF4-FFF2-40B4-BE49-F238E27FC236}">
                <a16:creationId xmlns:a16="http://schemas.microsoft.com/office/drawing/2014/main" id="{8BC163D4-EB27-4ED9-B530-F2282169B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1" y="640080"/>
            <a:ext cx="4803648" cy="360273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 descr="图片包含 文字, 地图&#10;&#10;描述已自动生成">
            <a:extLst>
              <a:ext uri="{FF2B5EF4-FFF2-40B4-BE49-F238E27FC236}">
                <a16:creationId xmlns:a16="http://schemas.microsoft.com/office/drawing/2014/main" id="{7A80A3CB-EFD1-4C7F-B01D-668F7834C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444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9CC32-A785-4DE5-B830-0350AAF72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42C6A0-1607-43E6-B6BE-4D75752E5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132" y="4050716"/>
            <a:ext cx="2778375" cy="20837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6ECBD-F0BC-4D1F-A00C-C7E677364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598" y="4050716"/>
            <a:ext cx="2778375" cy="2083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B0B7D-5942-40A0-8E3C-EBAF7D1BA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422" y="4022224"/>
            <a:ext cx="2886915" cy="2165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069D76-EC50-45E4-9DA7-46EE0E62A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4" y="4050716"/>
            <a:ext cx="2778375" cy="20837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A34CA9-D5B9-40DB-8F31-897CB3D28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422" y="1948225"/>
            <a:ext cx="2765332" cy="2073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99F0CA-39A3-4782-BFB5-09EF30624F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598" y="1954307"/>
            <a:ext cx="2849155" cy="20679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B8BBA7-3346-4548-97F4-55B6C36875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597" y="1948226"/>
            <a:ext cx="2765332" cy="20739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0EBDE4-6929-40D2-BA22-76B802C496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7" y="1976717"/>
            <a:ext cx="2765332" cy="207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41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7937768-D2AE-4880-9409-C01677BF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How we achieved it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CCE8370-7AF8-44D1-883E-C63A42CA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17320"/>
            <a:ext cx="6261534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err="1"/>
              <a:t>Regrid</a:t>
            </a:r>
            <a:r>
              <a:rPr lang="en-US" sz="2400"/>
              <a:t> IMERG and WWLLN dataset to a 360 * 720 (0.5</a:t>
            </a:r>
            <a:r>
              <a:rPr lang="en-US" altLang="zh-CN" sz="2400"/>
              <a:t>°</a:t>
            </a:r>
            <a:r>
              <a:rPr lang="en-US" sz="2400"/>
              <a:t> * 0.5</a:t>
            </a:r>
            <a:r>
              <a:rPr lang="en-US" altLang="zh-CN" sz="2400"/>
              <a:t>°</a:t>
            </a:r>
            <a:r>
              <a:rPr lang="en-US" sz="2400"/>
              <a:t>) </a:t>
            </a:r>
            <a:r>
              <a:rPr lang="en-US" altLang="zh-CN" sz="2400"/>
              <a:t>cell</a:t>
            </a:r>
            <a:r>
              <a:rPr lang="en-US" sz="240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Correct area for WWLLN lightning counts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Save IMERG, WWLLN and VOSTOK dataset to a 4D double for different generate script to use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Generate different combination and make the plots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27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D7DEEC-2FCA-43FF-9D33-9788B2C6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Raw Data Set</a:t>
            </a:r>
          </a:p>
        </p:txBody>
      </p:sp>
      <p:pic>
        <p:nvPicPr>
          <p:cNvPr id="5" name="内容占位符 4" descr="图片包含 文字&#10;&#10;描述已自动生成">
            <a:extLst>
              <a:ext uri="{FF2B5EF4-FFF2-40B4-BE49-F238E27FC236}">
                <a16:creationId xmlns:a16="http://schemas.microsoft.com/office/drawing/2014/main" id="{6C0CF842-6289-4045-9BA2-9AB03FF59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8" y="1108973"/>
            <a:ext cx="3312784" cy="26649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 descr="图片包含 人员, 文字, 展示, 照片&#10;&#10;描述已自动生成">
            <a:extLst>
              <a:ext uri="{FF2B5EF4-FFF2-40B4-BE49-F238E27FC236}">
                <a16:creationId xmlns:a16="http://schemas.microsoft.com/office/drawing/2014/main" id="{BB837245-13D4-4C71-AD02-1034820C7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72" y="1895591"/>
            <a:ext cx="3312785" cy="109171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C49993-E16E-41EE-8C00-2A47C0A19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289" y="1722503"/>
            <a:ext cx="3312784" cy="143788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76EE40-C207-4255-AD40-1E48734600F1}"/>
              </a:ext>
            </a:extLst>
          </p:cNvPr>
          <p:cNvSpPr txBox="1"/>
          <p:nvPr/>
        </p:nvSpPr>
        <p:spPr>
          <a:xfrm>
            <a:off x="822960" y="3809746"/>
            <a:ext cx="296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IMERG (HDF5)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FFDF8AF-101E-4599-89C9-1E7A59ECF5F2}"/>
              </a:ext>
            </a:extLst>
          </p:cNvPr>
          <p:cNvSpPr txBox="1"/>
          <p:nvPr/>
        </p:nvSpPr>
        <p:spPr>
          <a:xfrm>
            <a:off x="4759305" y="3770115"/>
            <a:ext cx="296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WWLLN (CSV)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5497768-BBAF-4F84-83FF-927EF58FF067}"/>
              </a:ext>
            </a:extLst>
          </p:cNvPr>
          <p:cNvSpPr txBox="1"/>
          <p:nvPr/>
        </p:nvSpPr>
        <p:spPr>
          <a:xfrm>
            <a:off x="8582087" y="3770115"/>
            <a:ext cx="296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VOSTOK (CSV)</a:t>
            </a:r>
          </a:p>
        </p:txBody>
      </p:sp>
    </p:spTree>
    <p:extLst>
      <p:ext uri="{BB962C8B-B14F-4D97-AF65-F5344CB8AC3E}">
        <p14:creationId xmlns:p14="http://schemas.microsoft.com/office/powerpoint/2010/main" val="3295439017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</Words>
  <Application>Microsoft Office PowerPoint</Application>
  <PresentationFormat>宽屏</PresentationFormat>
  <Paragraphs>53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回顾</vt:lpstr>
      <vt:lpstr>Effect of Lightning and Precipitation on Global Electric Circuit</vt:lpstr>
      <vt:lpstr>Global Electric Circuit</vt:lpstr>
      <vt:lpstr>Back Ground Info</vt:lpstr>
      <vt:lpstr>Back Ground Info</vt:lpstr>
      <vt:lpstr>Similar Work</vt:lpstr>
      <vt:lpstr>Our Plots</vt:lpstr>
      <vt:lpstr>Our Plots</vt:lpstr>
      <vt:lpstr>How we achieved it</vt:lpstr>
      <vt:lpstr>Raw Data Set</vt:lpstr>
      <vt:lpstr>Gridded Data</vt:lpstr>
      <vt:lpstr>Software Structure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 of Lightning and Precipitation on Global Electric Circuit</dc:title>
  <dc:creator>YiFei Fang</dc:creator>
  <cp:lastModifiedBy>YiFei Fang</cp:lastModifiedBy>
  <cp:revision>1</cp:revision>
  <dcterms:created xsi:type="dcterms:W3CDTF">2019-04-26T18:35:06Z</dcterms:created>
  <dcterms:modified xsi:type="dcterms:W3CDTF">2019-04-26T20:43:28Z</dcterms:modified>
</cp:coreProperties>
</file>